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3" r:id="rId3"/>
    <p:sldId id="264" r:id="rId4"/>
    <p:sldId id="265" r:id="rId5"/>
    <p:sldId id="266" r:id="rId6"/>
    <p:sldId id="267" r:id="rId7"/>
    <p:sldId id="261" r:id="rId8"/>
    <p:sldId id="262" r:id="rId9"/>
    <p:sldId id="260" r:id="rId10"/>
    <p:sldId id="257" r:id="rId11"/>
    <p:sldId id="271" r:id="rId12"/>
    <p:sldId id="269" r:id="rId13"/>
    <p:sldId id="273" r:id="rId14"/>
    <p:sldId id="276" r:id="rId15"/>
    <p:sldId id="275" r:id="rId16"/>
    <p:sldId id="270" r:id="rId17"/>
    <p:sldId id="274" r:id="rId18"/>
    <p:sldId id="279" r:id="rId19"/>
    <p:sldId id="277" r:id="rId20"/>
    <p:sldId id="278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0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364" autoAdjust="0"/>
    <p:restoredTop sz="99416" autoAdjust="0"/>
  </p:normalViewPr>
  <p:slideViewPr>
    <p:cSldViewPr snapToGrid="0" snapToObjects="1">
      <p:cViewPr varScale="1">
        <p:scale>
          <a:sx n="156" d="100"/>
          <a:sy n="156" d="100"/>
        </p:scale>
        <p:origin x="-7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DF65E-6B85-9B4F-86C0-A276106FA2BC}" type="datetimeFigureOut">
              <a:rPr lang="en-US" smtClean="0"/>
              <a:t>8/3/17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697E9-0B02-0247-9CB2-FE07A5B0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468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5A98A-00ED-2943-8841-6D78DB2F7D96}" type="datetimeFigureOut">
              <a:rPr lang="en-US" smtClean="0"/>
              <a:t>8/3/17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D59B-98F0-FE48-BE2C-2AD773F28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10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1C57-4780-F243-B016-18934C16532E}" type="datetime1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| 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F50-1674-9548-A5A6-EB2697E39365}" type="datetime1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7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0C6E-DC07-4D42-AB49-293AD9A648D5}" type="datetime1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9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2EE3-7698-284B-BAE7-AD65E9A42D34}" type="datetime1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| 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1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E7B6-FDDE-2C4E-9D88-D4CC611DDA3B}" type="datetime1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ABB8-0B90-1E41-B67F-3FDD247D98CD}" type="datetime1">
              <a:rPr lang="en-US" smtClean="0"/>
              <a:t>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7369-42BE-CC44-92D5-AF223D75AAA5}" type="datetime1">
              <a:rPr lang="en-US" smtClean="0"/>
              <a:t>8/3/17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9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4F65-4A92-6C4B-8A5C-73A254413617}" type="datetime1">
              <a:rPr lang="en-US" smtClean="0"/>
              <a:t>8/3/17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| 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7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C26BD-7488-9444-9D66-DC37450E0F05}" type="datetime1">
              <a:rPr lang="en-US" smtClean="0"/>
              <a:t>8/3/17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5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8CA5-DF88-C440-9639-19C24011B4D5}" type="datetime1">
              <a:rPr lang="en-US" smtClean="0"/>
              <a:t>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086E-24D2-8F44-91C4-318C350BA153}" type="datetime1">
              <a:rPr lang="en-US" smtClean="0"/>
              <a:t>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0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6F8A3-AC21-AF40-8CF4-89D13BBBC31C}" type="datetime1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| 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156D8-2003-3D44-A75F-041C3611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1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Rolling a Pair: </a:t>
            </a:r>
            <a:br>
              <a:rPr lang="en-US" sz="2800" dirty="0" smtClean="0"/>
            </a:br>
            <a:r>
              <a:rPr lang="en-US" sz="2800" dirty="0" smtClean="0"/>
              <a:t>Optimizing </a:t>
            </a:r>
            <a:r>
              <a:rPr lang="en-US" sz="2800" dirty="0"/>
              <a:t>the Chances of a Double Play Ball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Bill Petti </a:t>
            </a:r>
          </a:p>
          <a:p>
            <a:pPr>
              <a:lnSpc>
                <a:spcPct val="7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Saber Seminar</a:t>
            </a:r>
          </a:p>
          <a:p>
            <a:pPr>
              <a:lnSpc>
                <a:spcPct val="7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August 6, 2017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891" y="4701019"/>
            <a:ext cx="8890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</a:t>
            </a:r>
            <a:r>
              <a:rPr lang="en-US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</a:t>
            </a:r>
            <a:r>
              <a:rPr lang="en-US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billpetti.github.io</a:t>
            </a:r>
            <a:endParaRPr lang="en-US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2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13"/>
            <a:ext cx="8229600" cy="857250"/>
          </a:xfrm>
        </p:spPr>
        <p:txBody>
          <a:bodyPr>
            <a:noAutofit/>
          </a:bodyPr>
          <a:lstStyle/>
          <a:p>
            <a:r>
              <a:rPr lang="en-US" sz="2000" dirty="0" smtClean="0"/>
              <a:t>Distribution of Ground Ball Double Plays by Batter Handedness:</a:t>
            </a:r>
            <a:br>
              <a:rPr lang="en-US" sz="2000" dirty="0" smtClean="0"/>
            </a:br>
            <a:r>
              <a:rPr lang="en-US" sz="2000" dirty="0" smtClean="0"/>
              <a:t>Spray Angle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16" descr="dist_spray_dp_rhh.pd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" y="875962"/>
            <a:ext cx="4568726" cy="3891301"/>
          </a:xfrm>
          <a:prstGeom prst="rect">
            <a:avLst/>
          </a:prstGeom>
        </p:spPr>
      </p:pic>
      <p:pic>
        <p:nvPicPr>
          <p:cNvPr id="18" name="Picture 17" descr="dist_spray_dp_lh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52" y="875962"/>
            <a:ext cx="4568947" cy="38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  <p:pic>
        <p:nvPicPr>
          <p:cNvPr id="6" name="Picture 5" descr="Screen Shot 2017-07-12 at 12.42.28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Play Modeling Notes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140" y="805826"/>
            <a:ext cx="79128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 smtClean="0">
                <a:latin typeface="Courier"/>
                <a:cs typeface="Courier"/>
              </a:rPr>
              <a:t>successful_double_play</a:t>
            </a:r>
            <a:r>
              <a:rPr lang="en-US" sz="1400" i="1" dirty="0" smtClean="0">
                <a:latin typeface="Courier"/>
                <a:cs typeface="Courier"/>
              </a:rPr>
              <a:t> </a:t>
            </a:r>
            <a:r>
              <a:rPr lang="en-US" sz="1400" i="1" dirty="0">
                <a:latin typeface="Courier"/>
                <a:cs typeface="Courier"/>
              </a:rPr>
              <a:t>~ </a:t>
            </a:r>
            <a:r>
              <a:rPr lang="en-US" sz="1400" i="1" dirty="0" err="1">
                <a:latin typeface="Courier"/>
                <a:cs typeface="Courier"/>
              </a:rPr>
              <a:t>hit_angle</a:t>
            </a:r>
            <a:r>
              <a:rPr lang="en-US" sz="1400" i="1" dirty="0">
                <a:latin typeface="Courier"/>
                <a:cs typeface="Courier"/>
              </a:rPr>
              <a:t> + </a:t>
            </a:r>
            <a:r>
              <a:rPr lang="en-US" sz="1400" i="1" dirty="0" err="1">
                <a:latin typeface="Courier"/>
                <a:cs typeface="Courier"/>
              </a:rPr>
              <a:t>hit_speed</a:t>
            </a:r>
            <a:r>
              <a:rPr lang="en-US" sz="1400" i="1" dirty="0">
                <a:latin typeface="Courier"/>
                <a:cs typeface="Courier"/>
              </a:rPr>
              <a:t> + </a:t>
            </a:r>
            <a:r>
              <a:rPr lang="en-US" sz="1400" i="1" dirty="0" err="1">
                <a:latin typeface="Courier"/>
                <a:cs typeface="Courier"/>
              </a:rPr>
              <a:t>spray_angle</a:t>
            </a:r>
            <a:r>
              <a:rPr lang="en-US" sz="1400" i="1" dirty="0">
                <a:latin typeface="Courier"/>
                <a:cs typeface="Courier"/>
              </a:rPr>
              <a:t> + </a:t>
            </a:r>
            <a:r>
              <a:rPr lang="en-US" sz="1400" i="1" dirty="0" smtClean="0">
                <a:latin typeface="Courier"/>
                <a:cs typeface="Courier"/>
              </a:rPr>
              <a:t>stand</a:t>
            </a:r>
          </a:p>
          <a:p>
            <a:endParaRPr lang="en-US" sz="1400" i="1" dirty="0">
              <a:latin typeface="Courier"/>
              <a:cs typeface="Courier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The features are on different scales, so feature engineering makes sense here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The imbalanced nature of the data needs to be accounted for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Could guess against a double play every time and technically have 83.7% accuracy; that doesn’t exactly help us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Approaches to deal with imbalance: resampling, down-sampling, tree-based models that handle imbalance better, quality measures other than Accuracy (e.g. ROC) to select best model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6 different types of models were tested (Logistic Regression, Bayesian GLM</a:t>
            </a:r>
            <a:r>
              <a:rPr lang="en-US" sz="1600" dirty="0"/>
              <a:t>, LDA, CART, </a:t>
            </a:r>
            <a:r>
              <a:rPr lang="en-US" sz="1600" dirty="0" smtClean="0"/>
              <a:t>Gradient Boosting Machines, and Random Forest)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Each model was fit using all hitters with imbalance intact, splitting by handedness with imbalance, and all hitters with down-sampling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61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Double Play Classification Results</a:t>
            </a:r>
            <a:endParaRPr lang="en-US" sz="3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3204" y="740981"/>
            <a:ext cx="28207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Tree-based and ensemble models performed the best</a:t>
            </a:r>
            <a:endParaRPr lang="en-US" sz="1400" dirty="0"/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Random Forest (RF) and Stochastic Gradient Boosting (GBM) models performed very similar across a number of metrics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Down-sampling (ds_) improved all models, including RF and GBM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RF and GBM superior when taking into account multiple measures that balance different aspects of accuracy (i.e. F1, AUC, Balanced Accuracy)</a:t>
            </a:r>
          </a:p>
        </p:txBody>
      </p:sp>
      <p:pic>
        <p:nvPicPr>
          <p:cNvPr id="9" name="Picture 8" descr="class_model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31"/>
            <a:ext cx="6407347" cy="40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4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I’m feeling after Phase 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6359586640438112951805107613_tumblr_o3468wMIVs1sffhtao1_4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320800"/>
            <a:ext cx="4445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43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the inducement of a ground ball double play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Double Play Contact Modeling Notes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140" y="1030254"/>
            <a:ext cx="7912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The down-sampled GBM was chosen as the initial model to use for assigning probabilities or class of double play contact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Applied to all batted balls, 2015-2016 (n = 216,866)</a:t>
            </a:r>
          </a:p>
          <a:p>
            <a:pPr lvl="1"/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Initial list of features to use to predict double play contact based off of a pitch</a:t>
            </a:r>
            <a:r>
              <a:rPr lang="en-US" sz="1600" dirty="0"/>
              <a:t>:</a:t>
            </a:r>
            <a:endParaRPr lang="en-US" sz="16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748"/>
              </p:ext>
            </p:extLst>
          </p:nvPr>
        </p:nvGraphicFramePr>
        <p:xfrm>
          <a:off x="821067" y="2462719"/>
          <a:ext cx="749834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174"/>
                <a:gridCol w="3749174"/>
              </a:tblGrid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Vertical location (</a:t>
                      </a:r>
                      <a:r>
                        <a:rPr lang="en-US" sz="1500" dirty="0" err="1" smtClean="0">
                          <a:latin typeface="Courier"/>
                          <a:cs typeface="Courier"/>
                        </a:rPr>
                        <a:t>pz</a:t>
                      </a:r>
                      <a:r>
                        <a:rPr lang="en-US" sz="15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Velocity (</a:t>
                      </a:r>
                      <a:r>
                        <a:rPr lang="en-US" sz="1500" dirty="0" err="1" smtClean="0">
                          <a:latin typeface="Courier"/>
                          <a:cs typeface="Courier"/>
                        </a:rPr>
                        <a:t>start_speed</a:t>
                      </a:r>
                      <a:r>
                        <a:rPr lang="en-US" sz="15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Horizontal location (</a:t>
                      </a:r>
                      <a:r>
                        <a:rPr lang="en-US" sz="1500" dirty="0" err="1" smtClean="0">
                          <a:latin typeface="Courier"/>
                          <a:cs typeface="Courier"/>
                        </a:rPr>
                        <a:t>px</a:t>
                      </a:r>
                      <a:r>
                        <a:rPr lang="en-US" sz="15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Batter handedness (</a:t>
                      </a:r>
                      <a:r>
                        <a:rPr lang="en-US" sz="1500" dirty="0" smtClean="0">
                          <a:latin typeface="Courier"/>
                          <a:cs typeface="Courier"/>
                        </a:rPr>
                        <a:t>stand</a:t>
                      </a:r>
                      <a:r>
                        <a:rPr lang="en-US" sz="15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Vertical movement</a:t>
                      </a:r>
                      <a:r>
                        <a:rPr lang="en-US" sz="1500" baseline="0" dirty="0" smtClean="0"/>
                        <a:t> (</a:t>
                      </a:r>
                      <a:r>
                        <a:rPr lang="en-US" sz="1500" baseline="0" dirty="0" err="1" smtClean="0">
                          <a:latin typeface="Courier"/>
                          <a:cs typeface="Courier"/>
                        </a:rPr>
                        <a:t>pfx_z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Pitcher handedness (</a:t>
                      </a:r>
                      <a:r>
                        <a:rPr lang="en-US" sz="1500" dirty="0" err="1" smtClean="0">
                          <a:latin typeface="Courier"/>
                          <a:cs typeface="Courier"/>
                        </a:rPr>
                        <a:t>p_throws</a:t>
                      </a:r>
                      <a:r>
                        <a:rPr lang="en-US" sz="15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Horizontal</a:t>
                      </a:r>
                      <a:r>
                        <a:rPr lang="en-US" sz="1500" baseline="0" dirty="0" smtClean="0"/>
                        <a:t> movement (</a:t>
                      </a:r>
                      <a:r>
                        <a:rPr lang="en-US" sz="1500" baseline="0" dirty="0" err="1" smtClean="0">
                          <a:latin typeface="Courier"/>
                          <a:cs typeface="Courier"/>
                        </a:rPr>
                        <a:t>pfx_x</a:t>
                      </a:r>
                      <a:r>
                        <a:rPr lang="en-US" sz="1500" baseline="0" dirty="0" smtClean="0"/>
                        <a:t>)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 typeface="Arial"/>
                        <a:buNone/>
                      </a:pPr>
                      <a:r>
                        <a:rPr lang="en-US" sz="1500" dirty="0" smtClean="0"/>
                        <a:t>Batter ID (</a:t>
                      </a:r>
                      <a:r>
                        <a:rPr lang="en-US" sz="1500" dirty="0" smtClean="0">
                          <a:latin typeface="Courier"/>
                          <a:cs typeface="Courier"/>
                        </a:rPr>
                        <a:t>batter</a:t>
                      </a:r>
                      <a:r>
                        <a:rPr lang="en-US" sz="15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Release Spin rate (</a:t>
                      </a:r>
                      <a:r>
                        <a:rPr lang="en-US" sz="1500" dirty="0" err="1" smtClean="0">
                          <a:latin typeface="Courier"/>
                          <a:cs typeface="Courier"/>
                        </a:rPr>
                        <a:t>release_spin_rate</a:t>
                      </a:r>
                      <a:r>
                        <a:rPr lang="en-US" sz="15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 typeface="Arial"/>
                        <a:buNone/>
                      </a:pPr>
                      <a:r>
                        <a:rPr lang="en-US" sz="1500" dirty="0" smtClean="0"/>
                        <a:t>Pitcher ID (</a:t>
                      </a:r>
                      <a:r>
                        <a:rPr lang="en-US" sz="1500" dirty="0" smtClean="0">
                          <a:latin typeface="Courier"/>
                          <a:cs typeface="Courier"/>
                        </a:rPr>
                        <a:t>pitcher</a:t>
                      </a:r>
                      <a:r>
                        <a:rPr lang="en-US" sz="1500" dirty="0" smtClean="0"/>
                        <a:t>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64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Play Contact Modeling Notes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140" y="805826"/>
            <a:ext cx="791288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latin typeface="Courier"/>
                <a:cs typeface="Courier"/>
              </a:rPr>
              <a:t>d</a:t>
            </a:r>
            <a:r>
              <a:rPr lang="en-US" sz="1400" i="1" dirty="0" err="1" smtClean="0">
                <a:latin typeface="Courier"/>
                <a:cs typeface="Courier"/>
              </a:rPr>
              <a:t>ouble_play_contact</a:t>
            </a:r>
            <a:r>
              <a:rPr lang="en-US" sz="1400" i="1" dirty="0" smtClean="0">
                <a:latin typeface="Courier"/>
                <a:cs typeface="Courier"/>
              </a:rPr>
              <a:t> </a:t>
            </a:r>
            <a:r>
              <a:rPr lang="en-US" sz="1400" i="1" dirty="0">
                <a:latin typeface="Courier"/>
                <a:cs typeface="Courier"/>
              </a:rPr>
              <a:t>~ </a:t>
            </a:r>
            <a:r>
              <a:rPr lang="en-US" sz="1400" i="1" dirty="0" err="1" smtClean="0">
                <a:latin typeface="Courier"/>
                <a:cs typeface="Courier"/>
              </a:rPr>
              <a:t>px</a:t>
            </a:r>
            <a:r>
              <a:rPr lang="en-US" sz="1400" i="1" dirty="0" smtClean="0">
                <a:latin typeface="Courier"/>
                <a:cs typeface="Courier"/>
              </a:rPr>
              <a:t> + </a:t>
            </a:r>
            <a:r>
              <a:rPr lang="en-US" sz="1400" i="1" dirty="0" err="1" smtClean="0">
                <a:latin typeface="Courier"/>
                <a:cs typeface="Courier"/>
              </a:rPr>
              <a:t>pz</a:t>
            </a:r>
            <a:r>
              <a:rPr lang="en-US" sz="1400" i="1" dirty="0" smtClean="0">
                <a:latin typeface="Courier"/>
                <a:cs typeface="Courier"/>
              </a:rPr>
              <a:t> + </a:t>
            </a:r>
            <a:r>
              <a:rPr lang="en-US" sz="1400" i="1" dirty="0" err="1" smtClean="0">
                <a:latin typeface="Courier"/>
                <a:cs typeface="Courier"/>
              </a:rPr>
              <a:t>pfx_x</a:t>
            </a:r>
            <a:r>
              <a:rPr lang="en-US" sz="1400" i="1" dirty="0" smtClean="0">
                <a:latin typeface="Courier"/>
                <a:cs typeface="Courier"/>
              </a:rPr>
              <a:t> + </a:t>
            </a:r>
            <a:r>
              <a:rPr lang="en-US" sz="1400" i="1" dirty="0" err="1" smtClean="0">
                <a:latin typeface="Courier"/>
                <a:cs typeface="Courier"/>
              </a:rPr>
              <a:t>pfx_z</a:t>
            </a:r>
            <a:r>
              <a:rPr lang="en-US" sz="1400" i="1" dirty="0" smtClean="0">
                <a:latin typeface="Courier"/>
                <a:cs typeface="Courier"/>
              </a:rPr>
              <a:t> + </a:t>
            </a:r>
          </a:p>
          <a:p>
            <a:pPr algn="ctr"/>
            <a:r>
              <a:rPr lang="en-US" sz="1400" i="1" dirty="0" err="1" smtClean="0">
                <a:latin typeface="Courier"/>
                <a:cs typeface="Courier"/>
              </a:rPr>
              <a:t>start_speed</a:t>
            </a:r>
            <a:r>
              <a:rPr lang="en-US" sz="1400" i="1" dirty="0" smtClean="0">
                <a:latin typeface="Courier"/>
                <a:cs typeface="Courier"/>
              </a:rPr>
              <a:t> + </a:t>
            </a:r>
            <a:r>
              <a:rPr lang="en-US" sz="1400" i="1" dirty="0" err="1" smtClean="0">
                <a:latin typeface="Courier"/>
                <a:cs typeface="Courier"/>
              </a:rPr>
              <a:t>release_spin_rate</a:t>
            </a:r>
            <a:r>
              <a:rPr lang="en-US" sz="1400" i="1" dirty="0" smtClean="0">
                <a:latin typeface="Courier"/>
                <a:cs typeface="Courier"/>
              </a:rPr>
              <a:t> + stand + </a:t>
            </a:r>
            <a:r>
              <a:rPr lang="en-US" sz="1400" i="1" dirty="0" err="1" smtClean="0">
                <a:latin typeface="Courier"/>
                <a:cs typeface="Courier"/>
              </a:rPr>
              <a:t>p_throws</a:t>
            </a:r>
            <a:endParaRPr lang="en-US" sz="1400" i="1" dirty="0" smtClean="0">
              <a:latin typeface="Courier"/>
              <a:cs typeface="Courier"/>
            </a:endParaRPr>
          </a:p>
          <a:p>
            <a:endParaRPr lang="en-US" sz="1400" i="1" dirty="0">
              <a:latin typeface="Courier"/>
              <a:cs typeface="Courier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Continuous features were scaled and centered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Initially, tried predicting the continuous probability of double play contact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Logistic </a:t>
            </a:r>
            <a:r>
              <a:rPr lang="en-US" sz="1600" dirty="0"/>
              <a:t>Regression, </a:t>
            </a:r>
            <a:r>
              <a:rPr lang="en-US" sz="1600" dirty="0" smtClean="0"/>
              <a:t>Generalized Additive Models, CART</a:t>
            </a:r>
            <a:r>
              <a:rPr lang="en-US" sz="1600" dirty="0"/>
              <a:t>, </a:t>
            </a:r>
            <a:r>
              <a:rPr lang="en-US" sz="1600" dirty="0" smtClean="0"/>
              <a:t>Ridge Regression, Lasso Regression, and Gradient </a:t>
            </a:r>
            <a:r>
              <a:rPr lang="en-US" sz="1600" dirty="0"/>
              <a:t>Boosting </a:t>
            </a:r>
            <a:r>
              <a:rPr lang="en-US" sz="1600" dirty="0" smtClean="0"/>
              <a:t>Machines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The results were underwhelming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GBM performed the best, but with a MAE of .307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Next up was using basic classification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Down-sampling was used just as in Phase 1</a:t>
            </a:r>
            <a:endParaRPr lang="en-US" sz="1600" dirty="0"/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Logistic Regression, GLM, CART</a:t>
            </a:r>
            <a:r>
              <a:rPr lang="en-US" sz="1600" dirty="0"/>
              <a:t>, </a:t>
            </a:r>
            <a:r>
              <a:rPr lang="en-US" sz="1600" dirty="0" smtClean="0"/>
              <a:t>Gradient Boosting Machines, Random Forest, Generalized Linear Mixed Model (binomial and </a:t>
            </a:r>
            <a:r>
              <a:rPr lang="en-US" sz="1600" dirty="0" err="1" smtClean="0"/>
              <a:t>poisson</a:t>
            </a:r>
            <a:r>
              <a:rPr lang="en-US" sz="1600" dirty="0" smtClean="0"/>
              <a:t>, included random effects for </a:t>
            </a:r>
            <a:r>
              <a:rPr lang="en-US" sz="1600" dirty="0" smtClean="0">
                <a:latin typeface="Courier"/>
                <a:cs typeface="Courier"/>
              </a:rPr>
              <a:t>batter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pitcher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stand</a:t>
            </a:r>
            <a:r>
              <a:rPr lang="en-US" sz="1600" dirty="0" smtClean="0"/>
              <a:t>, and </a:t>
            </a:r>
            <a:r>
              <a:rPr lang="en-US" sz="1600" dirty="0" err="1" smtClean="0">
                <a:latin typeface="Courier"/>
                <a:cs typeface="Courier"/>
              </a:rPr>
              <a:t>p_throws</a:t>
            </a:r>
            <a:r>
              <a:rPr lang="en-US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76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Play Contact Modeling Notes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3204" y="783143"/>
            <a:ext cx="282079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50" dirty="0" smtClean="0"/>
              <a:t>The results are less impressive than Phase 1, although better than a “random” model</a:t>
            </a:r>
          </a:p>
          <a:p>
            <a:pPr marL="285750" indent="-285750">
              <a:buFont typeface="Arial"/>
              <a:buChar char="•"/>
            </a:pPr>
            <a:r>
              <a:rPr lang="en-US" sz="1450" dirty="0" smtClean="0"/>
              <a:t>The non-down sampled GLMM using a Poisson distribution and a .30 cut point appears to perform best across most of the metrics</a:t>
            </a:r>
          </a:p>
          <a:p>
            <a:pPr marL="285750" indent="-285750">
              <a:buFont typeface="Arial"/>
              <a:buChar char="•"/>
            </a:pPr>
            <a:r>
              <a:rPr lang="en-US" sz="1450" dirty="0" smtClean="0"/>
              <a:t>The random effect for </a:t>
            </a:r>
            <a:r>
              <a:rPr lang="en-US" sz="1450" dirty="0" smtClean="0">
                <a:latin typeface="Courier"/>
                <a:cs typeface="Courier"/>
              </a:rPr>
              <a:t>batter</a:t>
            </a:r>
            <a:r>
              <a:rPr lang="en-US" sz="1450" dirty="0" smtClean="0"/>
              <a:t> was four times as large as for </a:t>
            </a:r>
            <a:r>
              <a:rPr lang="en-US" sz="1450" dirty="0" smtClean="0">
                <a:latin typeface="Courier"/>
                <a:cs typeface="Courier"/>
              </a:rPr>
              <a:t>pitcher</a:t>
            </a:r>
          </a:p>
          <a:p>
            <a:pPr marL="285750" indent="-285750">
              <a:buFont typeface="Arial"/>
              <a:buChar char="•"/>
            </a:pPr>
            <a:r>
              <a:rPr lang="en-US" sz="1450" dirty="0" smtClean="0">
                <a:latin typeface="Franklin Gothic Book"/>
                <a:cs typeface="Franklin Gothic Book"/>
              </a:rPr>
              <a:t>Vertical location was the largest fixed effect (-.28), followed by vertical movement</a:t>
            </a:r>
            <a:r>
              <a:rPr lang="en-US" sz="1450" dirty="0">
                <a:latin typeface="Franklin Gothic Book"/>
                <a:cs typeface="Franklin Gothic Book"/>
              </a:rPr>
              <a:t> </a:t>
            </a:r>
            <a:r>
              <a:rPr lang="en-US" sz="1450" dirty="0" smtClean="0">
                <a:latin typeface="Franklin Gothic Book"/>
                <a:cs typeface="Franklin Gothic Book"/>
              </a:rPr>
              <a:t>(-.0489) and velocity (.036)</a:t>
            </a:r>
          </a:p>
        </p:txBody>
      </p:sp>
      <p:pic>
        <p:nvPicPr>
          <p:cNvPr id="8" name="Picture 7" descr="class_model_dp_on_pitch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1414"/>
            <a:ext cx="6323203" cy="40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4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I’m feeling after Phase 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nice_hotw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92" y="1080909"/>
            <a:ext cx="5185272" cy="32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the study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57200" y="944275"/>
            <a:ext cx="479571" cy="47582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6771" y="859020"/>
            <a:ext cx="775002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Double plays can have a large impact on the expected runs of an inning and are of strategic value to teams (both inducing and avoiding them)</a:t>
            </a:r>
          </a:p>
          <a:p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i="1" dirty="0" smtClean="0"/>
              <a:t>On average, double plays drop the run expectancy of an inning from </a:t>
            </a:r>
            <a:r>
              <a:rPr lang="en-US" b="1" i="1" u="sng" dirty="0" smtClean="0"/>
              <a:t>1.59 to 0.12</a:t>
            </a:r>
            <a:r>
              <a:rPr lang="en-US" b="1" i="1" dirty="0" smtClean="0"/>
              <a:t> </a:t>
            </a:r>
            <a:r>
              <a:rPr lang="en-US" i="1" dirty="0" smtClean="0"/>
              <a:t>with 0 outs; wipes out </a:t>
            </a:r>
            <a:r>
              <a:rPr lang="en-US" b="1" i="1" u="sng" dirty="0" smtClean="0"/>
              <a:t>1.02</a:t>
            </a:r>
            <a:r>
              <a:rPr lang="en-US" i="1" dirty="0" smtClean="0"/>
              <a:t> runs on average when there is 1 out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87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045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Wrapping Up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140" y="805826"/>
            <a:ext cx="7912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XXXX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XXXX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0711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the study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57200" y="944275"/>
            <a:ext cx="479571" cy="47582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6771" y="859020"/>
            <a:ext cx="7750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Double plays can have a large impact on the expected runs of an inning and are of strategic value to teams (both inducing and avoiding them)</a:t>
            </a:r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57200" y="1690187"/>
            <a:ext cx="479571" cy="47582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6771" y="1619131"/>
            <a:ext cx="775002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Double plays are relatively rare events based on balls in play. Understanding how to even marginally increase their odds should be valuable</a:t>
            </a: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i="1" dirty="0" smtClean="0"/>
              <a:t>Only </a:t>
            </a:r>
            <a:r>
              <a:rPr lang="en-US" b="1" i="1" u="sng" dirty="0" smtClean="0"/>
              <a:t>3.2%</a:t>
            </a:r>
            <a:r>
              <a:rPr lang="en-US" i="1" dirty="0" smtClean="0"/>
              <a:t> of all batted balls turn into two outs</a:t>
            </a:r>
          </a:p>
          <a:p>
            <a:pPr marL="742950" lvl="1" indent="-285750">
              <a:buFont typeface="Arial"/>
              <a:buChar char="•"/>
            </a:pPr>
            <a:r>
              <a:rPr lang="en-US" i="1" dirty="0" smtClean="0"/>
              <a:t>Only </a:t>
            </a:r>
            <a:r>
              <a:rPr lang="en-US" b="1" i="1" u="sng" dirty="0"/>
              <a:t>5</a:t>
            </a:r>
            <a:r>
              <a:rPr lang="en-US" b="1" i="1" u="sng" dirty="0" smtClean="0"/>
              <a:t>%</a:t>
            </a:r>
            <a:r>
              <a:rPr lang="en-US" i="1" dirty="0" smtClean="0"/>
              <a:t> of batted balls that result in outs generate more than 1 out</a:t>
            </a:r>
          </a:p>
          <a:p>
            <a:pPr marL="742950" lvl="1" indent="-285750">
              <a:buFont typeface="Arial"/>
              <a:buChar char="•"/>
            </a:pPr>
            <a:r>
              <a:rPr lang="en-US" i="1" dirty="0" smtClean="0"/>
              <a:t>Only </a:t>
            </a:r>
            <a:r>
              <a:rPr lang="en-US" b="1" i="1" u="sng" dirty="0" smtClean="0"/>
              <a:t>15.2%</a:t>
            </a:r>
            <a:r>
              <a:rPr lang="en-US" i="1" dirty="0" smtClean="0"/>
              <a:t> of double play opportunities are converted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1557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Methodology Details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4630" y="1074669"/>
            <a:ext cx="6879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All balls pitches that resulted in balls in play from 2015 through 2016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courtesy of FanGraphs and </a:t>
            </a:r>
            <a:r>
              <a:rPr lang="en-US" dirty="0" err="1" smtClean="0"/>
              <a:t>BaseballSavant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094" y="1278947"/>
            <a:ext cx="21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DATA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4630" y="2196223"/>
            <a:ext cx="68793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are interested in traditional double play opportunities where teams might logically want to induce a double play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These are defined as having the following features: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Less than 2 outs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Runners on first base, first and second, first and third, or bases load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4335" y="2711353"/>
            <a:ext cx="21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DEFINITIONS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2118980"/>
            <a:ext cx="8512512" cy="0"/>
          </a:xfrm>
          <a:prstGeom prst="line">
            <a:avLst/>
          </a:prstGeom>
          <a:ln w="952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46871" y="861501"/>
            <a:ext cx="0" cy="3692594"/>
          </a:xfrm>
          <a:prstGeom prst="line">
            <a:avLst/>
          </a:prstGeom>
          <a:ln w="952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8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Phases and Analytical Plan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8203" y="804423"/>
            <a:ext cx="7145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Classifying batted balls that are likely to result in double </a:t>
            </a:r>
            <a:r>
              <a:rPr lang="en-US" sz="1600" dirty="0"/>
              <a:t>p</a:t>
            </a:r>
            <a:r>
              <a:rPr lang="en-US" sz="1600" dirty="0" smtClean="0"/>
              <a:t>lays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Given how a ball is struck—velocity, vertical angle, horizontal or spray angle—what is the likelihood that it results in a double play?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Classification model then applied to all batted balls to provide likelihood scores for “double play balls”</a:t>
            </a:r>
            <a:endParaRPr lang="en-US" sz="1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971560" y="861501"/>
            <a:ext cx="0" cy="3692594"/>
          </a:xfrm>
          <a:prstGeom prst="line">
            <a:avLst/>
          </a:prstGeom>
          <a:ln w="952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403" y="1190120"/>
            <a:ext cx="21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40" dirty="0" smtClean="0">
                <a:latin typeface="Arial"/>
                <a:cs typeface="Arial"/>
              </a:rPr>
              <a:t>PHASE 1</a:t>
            </a:r>
            <a:endParaRPr lang="en-US" sz="2400" b="1" spc="14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03" y="2536324"/>
            <a:ext cx="21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40" dirty="0" smtClean="0">
                <a:latin typeface="Arial"/>
                <a:cs typeface="Arial"/>
              </a:rPr>
              <a:t>PHASE 2</a:t>
            </a:r>
            <a:endParaRPr lang="en-US" sz="2400" b="1" spc="14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03" y="3681108"/>
            <a:ext cx="21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40" dirty="0" smtClean="0">
                <a:latin typeface="Arial"/>
                <a:cs typeface="Arial"/>
              </a:rPr>
              <a:t>PHASE 3</a:t>
            </a:r>
            <a:endParaRPr lang="en-US" sz="2400" b="1" spc="14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98203" y="2127862"/>
            <a:ext cx="7145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Modeling the situational characteristics that increase the likelihood of inducing batted balls that lead to double plays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Given specific batters and pitchers, what type of pitch will increase the likelihood of inducing a double play ball?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Velocity, Spin Rate, Vertical and Horizontal Location, Release Point, etc.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998203" y="3541449"/>
            <a:ext cx="7145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Developing a tool to XXXXX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XXXXX</a:t>
            </a:r>
            <a:endParaRPr lang="en-US" sz="1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" y="2118980"/>
            <a:ext cx="8512512" cy="0"/>
          </a:xfrm>
          <a:prstGeom prst="line">
            <a:avLst/>
          </a:prstGeom>
          <a:ln w="952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" y="3470393"/>
            <a:ext cx="8512512" cy="0"/>
          </a:xfrm>
          <a:prstGeom prst="line">
            <a:avLst/>
          </a:prstGeom>
          <a:ln w="952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9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Classifying double play</a:t>
            </a:r>
            <a:br>
              <a:rPr lang="en-US" dirty="0" smtClean="0"/>
            </a:br>
            <a:r>
              <a:rPr lang="en-US" dirty="0" smtClean="0"/>
              <a:t>batted balls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@BillPetti | billpetti.github.io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3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13"/>
            <a:ext cx="8229600" cy="857250"/>
          </a:xfrm>
        </p:spPr>
        <p:txBody>
          <a:bodyPr>
            <a:noAutofit/>
          </a:bodyPr>
          <a:lstStyle/>
          <a:p>
            <a:r>
              <a:rPr lang="en-US" sz="2000" dirty="0" smtClean="0"/>
              <a:t>Distribution of Ground Ball Double Plays by Batter Handedness:</a:t>
            </a:r>
            <a:br>
              <a:rPr lang="en-US" sz="2000" dirty="0" smtClean="0"/>
            </a:br>
            <a:r>
              <a:rPr lang="en-US" sz="2000" dirty="0" smtClean="0"/>
              <a:t>Exit Velocity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 descr="dist_speed_dp_rhh.pd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963"/>
            <a:ext cx="4572000" cy="3891300"/>
          </a:xfrm>
          <a:prstGeom prst="rect">
            <a:avLst/>
          </a:prstGeom>
        </p:spPr>
      </p:pic>
      <p:pic>
        <p:nvPicPr>
          <p:cNvPr id="7" name="Picture 6" descr="dist_speed_dp_lhh.pdf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75962"/>
            <a:ext cx="4572000" cy="38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0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13"/>
            <a:ext cx="8229600" cy="857250"/>
          </a:xfrm>
        </p:spPr>
        <p:txBody>
          <a:bodyPr>
            <a:noAutofit/>
          </a:bodyPr>
          <a:lstStyle/>
          <a:p>
            <a:r>
              <a:rPr lang="en-US" sz="2000" dirty="0" smtClean="0"/>
              <a:t>Distribution of Ground Ball Double Plays by Batter Handedness:</a:t>
            </a:r>
            <a:br>
              <a:rPr lang="en-US" sz="2000" dirty="0" smtClean="0"/>
            </a:br>
            <a:r>
              <a:rPr lang="en-US" sz="2000" dirty="0" smtClean="0"/>
              <a:t>Launch Angle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 descr="dist_angle_dp_lhh.pd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71919"/>
            <a:ext cx="4572000" cy="3895344"/>
          </a:xfrm>
          <a:prstGeom prst="rect">
            <a:avLst/>
          </a:prstGeom>
        </p:spPr>
      </p:pic>
      <p:pic>
        <p:nvPicPr>
          <p:cNvPr id="8" name="Picture 7" descr="dist_angle_dp_rhh.pdf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1919"/>
            <a:ext cx="4572000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19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@BillPetti | billpetti.github.io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2844" y="621706"/>
            <a:ext cx="24211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Regardless of handedness, the combination of launch angle and exit velocity look similar by handedness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Highest frequency between 0 &amp; -10 degrees and 95-100 mph</a:t>
            </a:r>
          </a:p>
        </p:txBody>
      </p:sp>
      <p:pic>
        <p:nvPicPr>
          <p:cNvPr id="8" name="Picture 7" descr="density_speed_angle_d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294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ill Personal 1">
      <a:dk1>
        <a:srgbClr val="10253F"/>
      </a:dk1>
      <a:lt1>
        <a:sysClr val="window" lastClr="FFFFFF"/>
      </a:lt1>
      <a:dk2>
        <a:srgbClr val="3B3B3B"/>
      </a:dk2>
      <a:lt2>
        <a:srgbClr val="D4D2D0"/>
      </a:lt2>
      <a:accent1>
        <a:srgbClr val="1C3A54"/>
      </a:accent1>
      <a:accent2>
        <a:srgbClr val="007FB2"/>
      </a:accent2>
      <a:accent3>
        <a:srgbClr val="99C8DA"/>
      </a:accent3>
      <a:accent4>
        <a:srgbClr val="F0F6DB"/>
      </a:accent4>
      <a:accent5>
        <a:srgbClr val="D07821"/>
      </a:accent5>
      <a:accent6>
        <a:srgbClr val="7E848D"/>
      </a:accent6>
      <a:hlink>
        <a:srgbClr val="AA8654"/>
      </a:hlink>
      <a:folHlink>
        <a:srgbClr val="215968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8509</TotalTime>
  <Words>1076</Words>
  <Application>Microsoft Macintosh PowerPoint</Application>
  <PresentationFormat>On-screen Show (16:9)</PresentationFormat>
  <Paragraphs>126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Rolling a Pair:  Optimizing the Chances of a Double Play Ball</vt:lpstr>
      <vt:lpstr>Motivation for the study</vt:lpstr>
      <vt:lpstr>Motivation for the study</vt:lpstr>
      <vt:lpstr>Data and Methodology Details</vt:lpstr>
      <vt:lpstr>Phases and Analytical Plan</vt:lpstr>
      <vt:lpstr>Classifying double play batted balls</vt:lpstr>
      <vt:lpstr>Distribution of Ground Ball Double Plays by Batter Handedness: Exit Velocity</vt:lpstr>
      <vt:lpstr>Distribution of Ground Ball Double Plays by Batter Handedness: Launch Angle</vt:lpstr>
      <vt:lpstr>PowerPoint Presentation</vt:lpstr>
      <vt:lpstr>Distribution of Ground Ball Double Plays by Batter Handedness: Spray Angle</vt:lpstr>
      <vt:lpstr>PowerPoint Presentation</vt:lpstr>
      <vt:lpstr>Double Play Modeling Notes</vt:lpstr>
      <vt:lpstr>Double Play Classification Results</vt:lpstr>
      <vt:lpstr>How I’m feeling after Phase 1</vt:lpstr>
      <vt:lpstr>Predicting the inducement of a ground ball double play</vt:lpstr>
      <vt:lpstr>Double Play Contact Modeling Notes</vt:lpstr>
      <vt:lpstr>Double Play Contact Modeling Notes</vt:lpstr>
      <vt:lpstr>Double Play Contact Modeling Notes</vt:lpstr>
      <vt:lpstr>How I’m feeling after Phase 2</vt:lpstr>
      <vt:lpstr>Wrapping 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Rolling a Pair:  Optimizing the Chances of a Double Play Ball</dc:title>
  <dc:creator>William Petti</dc:creator>
  <cp:lastModifiedBy>William Petti</cp:lastModifiedBy>
  <cp:revision>44</cp:revision>
  <dcterms:created xsi:type="dcterms:W3CDTF">2017-07-11T11:10:08Z</dcterms:created>
  <dcterms:modified xsi:type="dcterms:W3CDTF">2017-08-04T03:19:01Z</dcterms:modified>
</cp:coreProperties>
</file>